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864260" y="1619250"/>
            <a:ext cx="5415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5400"/>
              </a:lnSpc>
              <a:spcAft>
                <a:spcPts val="1500"/>
              </a:spcAft>
              <a:buNone/>
            </a:pPr>
            <a:r>
              <a:rPr lang="en-US" sz="5400" b="1" dirty="0">
                <a:solidFill>
                  <a:srgbClr val="0000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CSS Animations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2400586" y="2495550"/>
            <a:ext cx="434282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700"/>
              </a:lnSpc>
              <a:spcAft>
                <a:spcPts val="3000"/>
              </a:spcAft>
              <a:buNone/>
            </a:pPr>
            <a:r>
              <a:rPr lang="en-US" sz="22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Basics to Interactive Effects</a:t>
            </a:r>
            <a:endParaRPr lang="en-US" sz="2250" dirty="0"/>
          </a:p>
        </p:txBody>
      </p:sp>
      <p:sp>
        <p:nvSpPr>
          <p:cNvPr id="4" name="Text 2"/>
          <p:cNvSpPr/>
          <p:nvPr/>
        </p:nvSpPr>
        <p:spPr>
          <a:xfrm>
            <a:off x="1864260" y="3219450"/>
            <a:ext cx="541548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Educational Guide with Practical Examples</a:t>
            </a:r>
            <a:endParaRPr lang="en-US" sz="13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85750" y="671513"/>
            <a:ext cx="4546854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0000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Are CSS Animations?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81000" y="1528763"/>
            <a:ext cx="8549640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50"/>
              </a:lnSpc>
              <a:spcBef>
                <a:spcPts val="300"/>
              </a:spcBef>
              <a:spcAft>
                <a:spcPts val="1800"/>
              </a:spcAft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CSS animations bring web pages to life by smoothly changing element styles over time.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381000" y="2195513"/>
            <a:ext cx="4038600" cy="1371600"/>
          </a:xfrm>
          <a:prstGeom prst="roundRect">
            <a:avLst>
              <a:gd name="adj" fmla="val 4444"/>
            </a:avLst>
          </a:prstGeom>
          <a:solidFill>
            <a:srgbClr val="F0F0F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09600" y="2424113"/>
            <a:ext cx="3653028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400"/>
              </a:lnSpc>
              <a:spcAft>
                <a:spcPts val="900"/>
              </a:spcAft>
              <a:buNone/>
            </a:pPr>
            <a:r>
              <a:rPr lang="en-US" sz="1800" b="1" dirty="0">
                <a:solidFill>
                  <a:srgbClr val="0000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Transitions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09600" y="2843213"/>
            <a:ext cx="36530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Smooth changes between two states, triggered by user actions like hover or click.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724400" y="2195513"/>
            <a:ext cx="4038600" cy="1371600"/>
          </a:xfrm>
          <a:prstGeom prst="roundRect">
            <a:avLst>
              <a:gd name="adj" fmla="val 4444"/>
            </a:avLst>
          </a:prstGeom>
          <a:solidFill>
            <a:srgbClr val="F0F0F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4953000" y="2424113"/>
            <a:ext cx="3653028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400"/>
              </a:lnSpc>
              <a:spcAft>
                <a:spcPts val="900"/>
              </a:spcAft>
              <a:buNone/>
            </a:pPr>
            <a:r>
              <a:rPr lang="en-US" sz="1800" b="1" dirty="0">
                <a:solidFill>
                  <a:srgbClr val="0000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Keyframe Animations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953000" y="2843213"/>
            <a:ext cx="36530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Multi-step sequences that can run automatically and repeat indefinitely.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81000" y="3948112"/>
            <a:ext cx="8382000" cy="714375"/>
          </a:xfrm>
          <a:prstGeom prst="roundRect">
            <a:avLst>
              <a:gd name="adj" fmla="val 10667"/>
            </a:avLst>
          </a:prstGeom>
          <a:solidFill>
            <a:srgbClr val="00004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571500" y="4176712"/>
            <a:ext cx="8161020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25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Both methods use CSS properties like transform, opacity, and color to create visual effects.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381000" y="4762500"/>
            <a:ext cx="1874788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MCAST - Web Development Course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85750" y="693390"/>
            <a:ext cx="6791135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0000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Concepts: Transitions vs Keyframes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81000" y="1512540"/>
            <a:ext cx="4038600" cy="2266950"/>
          </a:xfrm>
          <a:prstGeom prst="roundRect">
            <a:avLst>
              <a:gd name="adj" fmla="val 3361"/>
            </a:avLst>
          </a:prstGeom>
          <a:solidFill>
            <a:srgbClr val="F0F0F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09575" y="1512540"/>
            <a:ext cx="0" cy="2266950"/>
          </a:xfrm>
          <a:prstGeom prst="line">
            <a:avLst/>
          </a:prstGeom>
          <a:noFill/>
          <a:ln w="57150">
            <a:solidFill>
              <a:srgbClr val="00004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28650" y="1703040"/>
            <a:ext cx="3672459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Aft>
                <a:spcPts val="1200"/>
              </a:spcAft>
              <a:buNone/>
            </a:pPr>
            <a:r>
              <a:rPr lang="en-US" sz="1500" b="1" dirty="0">
                <a:solidFill>
                  <a:srgbClr val="0000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CSS Transitions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28650" y="2122140"/>
            <a:ext cx="3600450" cy="1466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100"/>
              </a:lnSpc>
              <a:spcAft>
                <a:spcPts val="750"/>
              </a:spcAft>
              <a:buSzPct val="100000"/>
              <a:buChar char="•"/>
            </a:pPr>
            <a:pPr algn="l" indent="0" marL="0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pPr algn="l" indent="0" marL="0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Simple A-to-B animations</a:t>
            </a:r>
            <a:endParaRPr lang="en-US" sz="1350" dirty="0"/>
          </a:p>
          <a:p>
            <a:pPr algn="l" marL="342900" indent="-342900">
              <a:lnSpc>
                <a:spcPts val="2100"/>
              </a:lnSpc>
              <a:spcAft>
                <a:spcPts val="750"/>
              </a:spcAft>
              <a:buSzPct val="100000"/>
              <a:buChar char="•"/>
            </a:pPr>
            <a:pPr algn="l" indent="0" marL="0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pPr algn="l" indent="0" marL="0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Triggered by state changes (:hover, :focus)</a:t>
            </a:r>
            <a:endParaRPr lang="en-US" sz="1350" dirty="0"/>
          </a:p>
          <a:p>
            <a:pPr algn="l" marL="342900" indent="-342900">
              <a:lnSpc>
                <a:spcPts val="2100"/>
              </a:lnSpc>
              <a:spcAft>
                <a:spcPts val="750"/>
              </a:spcAft>
              <a:buSzPct val="100000"/>
              <a:buChar char="•"/>
            </a:pPr>
            <a:pPr algn="l" indent="0" marL="0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pPr algn="l" indent="0" marL="0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Require user interaction</a:t>
            </a:r>
            <a:endParaRPr lang="en-US" sz="1350" dirty="0"/>
          </a:p>
          <a:p>
            <a:pPr algn="l" marL="342900" indent="-342900">
              <a:lnSpc>
                <a:spcPts val="2100"/>
              </a:lnSpc>
              <a:spcAft>
                <a:spcPts val="750"/>
              </a:spcAft>
              <a:buSzPct val="100000"/>
              <a:buChar char="•"/>
            </a:pPr>
            <a:pPr algn="l" indent="0" marL="0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pPr algn="l" indent="0" marL="0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Properties: duration, timing function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4724400" y="1512540"/>
            <a:ext cx="4038600" cy="2266950"/>
          </a:xfrm>
          <a:prstGeom prst="roundRect">
            <a:avLst>
              <a:gd name="adj" fmla="val 3361"/>
            </a:avLst>
          </a:prstGeom>
          <a:solidFill>
            <a:srgbClr val="F0F0F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4752975" y="1512540"/>
            <a:ext cx="0" cy="2266950"/>
          </a:xfrm>
          <a:prstGeom prst="line">
            <a:avLst/>
          </a:prstGeom>
          <a:noFill/>
          <a:ln w="57150">
            <a:solidFill>
              <a:srgbClr val="00004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972050" y="1703040"/>
            <a:ext cx="3672459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Aft>
                <a:spcPts val="1200"/>
              </a:spcAft>
              <a:buNone/>
            </a:pPr>
            <a:r>
              <a:rPr lang="en-US" sz="1500" b="1" dirty="0">
                <a:solidFill>
                  <a:srgbClr val="0000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@keyframes Animations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972050" y="2122140"/>
            <a:ext cx="3600450" cy="1466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100"/>
              </a:lnSpc>
              <a:spcAft>
                <a:spcPts val="750"/>
              </a:spcAft>
              <a:buSzPct val="100000"/>
              <a:buChar char="•"/>
            </a:pPr>
            <a:pPr algn="l" indent="0" marL="0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pPr algn="l" indent="0" marL="0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Complex multi-step sequences</a:t>
            </a:r>
            <a:endParaRPr lang="en-US" sz="1350" dirty="0"/>
          </a:p>
          <a:p>
            <a:pPr algn="l" marL="342900" indent="-342900">
              <a:lnSpc>
                <a:spcPts val="2100"/>
              </a:lnSpc>
              <a:spcAft>
                <a:spcPts val="750"/>
              </a:spcAft>
              <a:buSzPct val="100000"/>
              <a:buChar char="•"/>
            </a:pPr>
            <a:pPr algn="l" indent="0" marL="0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pPr algn="l" indent="0" marL="0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 run automatically on page load</a:t>
            </a:r>
            <a:endParaRPr lang="en-US" sz="1350" dirty="0"/>
          </a:p>
          <a:p>
            <a:pPr algn="l" marL="342900" indent="-342900">
              <a:lnSpc>
                <a:spcPts val="2100"/>
              </a:lnSpc>
              <a:spcAft>
                <a:spcPts val="750"/>
              </a:spcAft>
              <a:buSzPct val="100000"/>
              <a:buChar char="•"/>
            </a:pPr>
            <a:pPr algn="l" indent="0" marL="0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pPr algn="l" indent="0" marL="0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Loop infinitely or run once</a:t>
            </a:r>
            <a:endParaRPr lang="en-US" sz="1350" dirty="0"/>
          </a:p>
          <a:p>
            <a:pPr algn="l" marL="342900" indent="-342900">
              <a:lnSpc>
                <a:spcPts val="2100"/>
              </a:lnSpc>
              <a:spcAft>
                <a:spcPts val="750"/>
              </a:spcAft>
              <a:buSzPct val="100000"/>
              <a:buChar char="•"/>
            </a:pPr>
            <a:pPr algn="l" indent="0" marL="0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pPr algn="l" indent="0" marL="0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Define intermediate steps (0%, 50%, 100%)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381000" y="4008090"/>
            <a:ext cx="8382000" cy="632371"/>
          </a:xfrm>
          <a:prstGeom prst="roundRect">
            <a:avLst>
              <a:gd name="adj" fmla="val 12050"/>
            </a:avLst>
          </a:prstGeom>
          <a:solidFill>
            <a:srgbClr val="00004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609600" y="4217640"/>
            <a:ext cx="8083296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8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Tip: Use transitions for user interactions; use keyframes for continuous or complex effects.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81000" y="4762500"/>
            <a:ext cx="1874788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MCAST - Web Development Course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85750" y="400050"/>
            <a:ext cx="5450396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0000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 1: Hover Flip Animation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81000" y="1123950"/>
            <a:ext cx="411937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Aft>
                <a:spcPts val="1200"/>
              </a:spcAft>
              <a:buNone/>
            </a:pPr>
            <a:r>
              <a:rPr lang="en-US" sz="1500" b="1" dirty="0">
                <a:solidFill>
                  <a:srgbClr val="0000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Code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381000" y="1543050"/>
            <a:ext cx="4038600" cy="2590800"/>
          </a:xfrm>
          <a:prstGeom prst="roundRect">
            <a:avLst>
              <a:gd name="adj" fmla="val 2206"/>
            </a:avLst>
          </a:prstGeom>
          <a:solidFill>
            <a:srgbClr val="F0F0F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533400" y="1695450"/>
            <a:ext cx="380847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5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/* CSS */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33400" y="2038350"/>
            <a:ext cx="380847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0000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.flip-button</a:t>
            </a:r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{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33400" y="2305050"/>
            <a:ext cx="3808476" cy="266700"/>
          </a:xfrm>
          <a:prstGeom prst="rect">
            <a:avLst/>
          </a:prstGeom>
          <a:noFill/>
          <a:ln/>
        </p:spPr>
        <p:txBody>
          <a:bodyPr wrap="square" lIns="19050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transition: </a:t>
            </a:r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 0.6s;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33400" y="2571750"/>
            <a:ext cx="3808476" cy="266700"/>
          </a:xfrm>
          <a:prstGeom prst="rect">
            <a:avLst/>
          </a:prstGeom>
          <a:noFill/>
          <a:ln/>
        </p:spPr>
        <p:txBody>
          <a:bodyPr wrap="square" lIns="19050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perspective: </a:t>
            </a:r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1000px;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33400" y="2838450"/>
            <a:ext cx="380847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}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533400" y="3181350"/>
            <a:ext cx="380847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600"/>
              </a:spcBef>
              <a:buNone/>
            </a:pPr>
            <a:r>
              <a:rPr lang="en-US" sz="1500" b="1" dirty="0">
                <a:solidFill>
                  <a:srgbClr val="0000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.flip-button:hover</a:t>
            </a:r>
            <a:pPr algn="l" indent="0" marL="0">
              <a:lnSpc>
                <a:spcPts val="2100"/>
              </a:lnSpc>
              <a:spcBef>
                <a:spcPts val="600"/>
              </a:spcBef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{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33400" y="3448050"/>
            <a:ext cx="3808476" cy="266700"/>
          </a:xfrm>
          <a:prstGeom prst="rect">
            <a:avLst/>
          </a:prstGeom>
          <a:noFill/>
          <a:ln/>
        </p:spPr>
        <p:txBody>
          <a:bodyPr wrap="square" lIns="19050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transform: </a:t>
            </a:r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rotateX(180deg);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533400" y="3714750"/>
            <a:ext cx="380847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}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381000" y="4210050"/>
            <a:ext cx="4038600" cy="723900"/>
          </a:xfrm>
          <a:prstGeom prst="roundRect">
            <a:avLst>
              <a:gd name="adj" fmla="val 7895"/>
            </a:avLst>
          </a:prstGeom>
          <a:solidFill>
            <a:srgbClr val="00004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552450" y="4381500"/>
            <a:ext cx="3769614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Uses transition property with transform for smooth 3D rotation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724400" y="1123950"/>
            <a:ext cx="411937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Aft>
                <a:spcPts val="1200"/>
              </a:spcAft>
              <a:buNone/>
            </a:pPr>
            <a:r>
              <a:rPr lang="en-US" sz="1500" b="1" dirty="0">
                <a:solidFill>
                  <a:srgbClr val="0000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It Works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724400" y="1543050"/>
            <a:ext cx="4038600" cy="1581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100"/>
              </a:lnSpc>
              <a:spcAft>
                <a:spcPts val="1050"/>
              </a:spcAft>
              <a:buSzPct val="100000"/>
              <a:buChar char="•"/>
            </a:pPr>
            <a:r>
              <a:rPr lang="en-US" sz="8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pPr algn="l" indent="0" marL="0">
              <a:lnSpc>
                <a:spcPts val="2100"/>
              </a:lnSpc>
              <a:spcAft>
                <a:spcPts val="1050"/>
              </a:spcAft>
              <a:buNone/>
            </a:pP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pPr algn="l" indent="0" marL="0">
              <a:lnSpc>
                <a:spcPts val="2100"/>
              </a:lnSpc>
              <a:spcAft>
                <a:spcPts val="1050"/>
              </a:spcAft>
              <a:buNone/>
            </a:pPr>
            <a:r>
              <a:rPr lang="en-US" sz="105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transition:</a:t>
            </a:r>
            <a:pPr algn="l" indent="0" marL="0">
              <a:lnSpc>
                <a:spcPts val="2100"/>
              </a:lnSpc>
              <a:spcAft>
                <a:spcPts val="1050"/>
              </a:spcAft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Defines smooth animation over 0.6 seconds</a:t>
            </a:r>
            <a:endParaRPr lang="en-US" sz="1350" dirty="0"/>
          </a:p>
          <a:p>
            <a:pPr algn="l" marL="342900" indent="-342900">
              <a:lnSpc>
                <a:spcPts val="2100"/>
              </a:lnSpc>
              <a:spcAft>
                <a:spcPts val="1050"/>
              </a:spcAft>
              <a:buSzPct val="100000"/>
              <a:buChar char="•"/>
            </a:pPr>
            <a:r>
              <a:rPr lang="en-US" sz="8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pPr algn="l" indent="0" marL="0">
              <a:lnSpc>
                <a:spcPts val="2100"/>
              </a:lnSpc>
              <a:spcAft>
                <a:spcPts val="1050"/>
              </a:spcAft>
              <a:buNone/>
            </a:pP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pPr algn="l" indent="0" marL="0">
              <a:lnSpc>
                <a:spcPts val="2100"/>
              </a:lnSpc>
              <a:spcAft>
                <a:spcPts val="1050"/>
              </a:spcAft>
              <a:buNone/>
            </a:pPr>
            <a:r>
              <a:rPr lang="en-US" sz="105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perspective:</a:t>
            </a:r>
            <a:pPr algn="l" indent="0" marL="0">
              <a:lnSpc>
                <a:spcPts val="2100"/>
              </a:lnSpc>
              <a:spcAft>
                <a:spcPts val="1050"/>
              </a:spcAft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Creates 3D depth effect</a:t>
            </a:r>
            <a:endParaRPr lang="en-US" sz="1350" dirty="0"/>
          </a:p>
          <a:p>
            <a:pPr algn="l" marL="342900" indent="-342900">
              <a:lnSpc>
                <a:spcPts val="2100"/>
              </a:lnSpc>
              <a:spcAft>
                <a:spcPts val="1050"/>
              </a:spcAft>
              <a:buSzPct val="100000"/>
              <a:buChar char="•"/>
            </a:pPr>
            <a:r>
              <a:rPr lang="en-US" sz="8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pPr algn="l" indent="0" marL="0">
              <a:lnSpc>
                <a:spcPts val="2100"/>
              </a:lnSpc>
              <a:spcAft>
                <a:spcPts val="1050"/>
              </a:spcAft>
              <a:buNone/>
            </a:pP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pPr algn="l" indent="0" marL="0">
              <a:lnSpc>
                <a:spcPts val="2100"/>
              </a:lnSpc>
              <a:spcAft>
                <a:spcPts val="1050"/>
              </a:spcAft>
              <a:buNone/>
            </a:pPr>
            <a:r>
              <a:rPr lang="en-US" sz="105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rotateX(180deg):</a:t>
            </a:r>
            <a:pPr algn="l" indent="0" marL="0">
              <a:lnSpc>
                <a:spcPts val="2100"/>
              </a:lnSpc>
              <a:spcAft>
                <a:spcPts val="1050"/>
              </a:spcAft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Flips element on hover</a:t>
            </a:r>
            <a:endParaRPr lang="en-US" sz="1350" dirty="0"/>
          </a:p>
          <a:p>
            <a:pPr algn="l" marL="342900" indent="-342900">
              <a:lnSpc>
                <a:spcPts val="2100"/>
              </a:lnSpc>
              <a:spcAft>
                <a:spcPts val="1050"/>
              </a:spcAft>
              <a:buSzPct val="100000"/>
              <a:buChar char="•"/>
            </a:pPr>
            <a:r>
              <a:rPr lang="en-US" sz="8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pPr algn="l" indent="0" marL="0">
              <a:lnSpc>
                <a:spcPts val="2100"/>
              </a:lnSpc>
              <a:spcAft>
                <a:spcPts val="1050"/>
              </a:spcAft>
              <a:buNone/>
            </a:pP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pPr algn="l" indent="0" marL="0">
              <a:lnSpc>
                <a:spcPts val="2100"/>
              </a:lnSpc>
              <a:spcAft>
                <a:spcPts val="1050"/>
              </a:spcAft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Returns to normal state when hover ends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381000" y="4762500"/>
            <a:ext cx="1874788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MCAST - Web Development Course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85750" y="1190625"/>
            <a:ext cx="6091619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0000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 2: Bouncing Ball Animation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81000" y="1724025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0000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Code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381000" y="1990725"/>
            <a:ext cx="8382000" cy="1981200"/>
          </a:xfrm>
          <a:prstGeom prst="roundRect">
            <a:avLst>
              <a:gd name="adj" fmla="val 2885"/>
            </a:avLst>
          </a:prstGeom>
          <a:solidFill>
            <a:srgbClr val="F0F0F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19100" y="2028825"/>
            <a:ext cx="847191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Aft>
                <a:spcPts val="150"/>
              </a:spcAft>
              <a:buNone/>
            </a:pPr>
            <a:r>
              <a:rPr lang="en-US" sz="15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/* Define keyframes */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19100" y="2314575"/>
            <a:ext cx="847191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0000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@keyframes bounce</a:t>
            </a:r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{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19100" y="2581275"/>
            <a:ext cx="8471916" cy="266700"/>
          </a:xfrm>
          <a:prstGeom prst="rect">
            <a:avLst/>
          </a:prstGeom>
          <a:noFill/>
          <a:ln/>
        </p:spPr>
        <p:txBody>
          <a:bodyPr wrap="square" lIns="19050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0%, 100%</a:t>
            </a:r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{ transform: translateY(0); }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19100" y="2847975"/>
            <a:ext cx="8471916" cy="266700"/>
          </a:xfrm>
          <a:prstGeom prst="rect">
            <a:avLst/>
          </a:prstGeom>
          <a:noFill/>
          <a:ln/>
        </p:spPr>
        <p:txBody>
          <a:bodyPr wrap="square" lIns="19050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50%</a:t>
            </a:r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{ transform: translateY(-50px); }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19100" y="3114675"/>
            <a:ext cx="847191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}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19100" y="3400425"/>
            <a:ext cx="847191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150"/>
              </a:spcBef>
              <a:buNone/>
            </a:pPr>
            <a:r>
              <a:rPr lang="en-US" sz="15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/* Apply animation */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19100" y="3667125"/>
            <a:ext cx="847191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0000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.bouncing-ball</a:t>
            </a:r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{ animation: bounce 1s infinite; }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85750" y="1057275"/>
            <a:ext cx="5664137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0000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 3: Fade In/Out Animation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81000" y="1590675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0000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Code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381000" y="1857375"/>
            <a:ext cx="8382000" cy="2247900"/>
          </a:xfrm>
          <a:prstGeom prst="roundRect">
            <a:avLst>
              <a:gd name="adj" fmla="val 2542"/>
            </a:avLst>
          </a:prstGeom>
          <a:solidFill>
            <a:srgbClr val="F0F0F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19100" y="1895475"/>
            <a:ext cx="847191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Aft>
                <a:spcPts val="150"/>
              </a:spcAft>
              <a:buNone/>
            </a:pPr>
            <a:r>
              <a:rPr lang="en-US" sz="15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/* Define keyframes */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19100" y="2181225"/>
            <a:ext cx="847191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0000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@keyframes fade</a:t>
            </a:r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{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19100" y="2447925"/>
            <a:ext cx="8471916" cy="266700"/>
          </a:xfrm>
          <a:prstGeom prst="rect">
            <a:avLst/>
          </a:prstGeom>
          <a:noFill/>
          <a:ln/>
        </p:spPr>
        <p:txBody>
          <a:bodyPr wrap="square" lIns="19050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0%</a:t>
            </a:r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{ opacity: 0; } </a:t>
            </a:r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</a:t>
            </a:r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{ opacity: 1; }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19100" y="2714625"/>
            <a:ext cx="847191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}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19100" y="3000375"/>
            <a:ext cx="847191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150"/>
              </a:spcBef>
              <a:buNone/>
            </a:pPr>
            <a:r>
              <a:rPr lang="en-US" sz="15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/* Apply animation */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19100" y="3267075"/>
            <a:ext cx="847191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0000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.fade-box</a:t>
            </a:r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{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19100" y="3533775"/>
            <a:ext cx="8471916" cy="266700"/>
          </a:xfrm>
          <a:prstGeom prst="rect">
            <a:avLst/>
          </a:prstGeom>
          <a:noFill/>
          <a:ln/>
        </p:spPr>
        <p:txBody>
          <a:bodyPr wrap="square" lIns="19050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animation: fade 2s alternate infinite ease-in-out;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19100" y="3800475"/>
            <a:ext cx="847191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}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85750" y="295275"/>
            <a:ext cx="4712017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0000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 4: Loading Spinner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81000" y="828675"/>
            <a:ext cx="41970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0000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Code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381000" y="1095375"/>
            <a:ext cx="4114800" cy="3048000"/>
          </a:xfrm>
          <a:prstGeom prst="roundRect">
            <a:avLst>
              <a:gd name="adj" fmla="val 1875"/>
            </a:avLst>
          </a:prstGeom>
          <a:solidFill>
            <a:srgbClr val="F0F0F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19100" y="1133475"/>
            <a:ext cx="411937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Aft>
                <a:spcPts val="150"/>
              </a:spcAft>
              <a:buNone/>
            </a:pPr>
            <a:r>
              <a:rPr lang="en-US" sz="15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/* Define keyframes */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19100" y="1419225"/>
            <a:ext cx="411937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0000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@keyframes rotate</a:t>
            </a:r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{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19100" y="1685925"/>
            <a:ext cx="4119372" cy="266700"/>
          </a:xfrm>
          <a:prstGeom prst="rect">
            <a:avLst/>
          </a:prstGeom>
          <a:noFill/>
          <a:ln/>
        </p:spPr>
        <p:txBody>
          <a:bodyPr wrap="square" lIns="19050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</a:t>
            </a:r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{ transform: rotate(0deg); }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19100" y="1952625"/>
            <a:ext cx="4119372" cy="266700"/>
          </a:xfrm>
          <a:prstGeom prst="rect">
            <a:avLst/>
          </a:prstGeom>
          <a:noFill/>
          <a:ln/>
        </p:spPr>
        <p:txBody>
          <a:bodyPr wrap="square" lIns="19050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</a:t>
            </a:r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{ transform: rotate(360deg); }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19100" y="2219325"/>
            <a:ext cx="411937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}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19100" y="2505075"/>
            <a:ext cx="411937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150"/>
              </a:spcBef>
              <a:buNone/>
            </a:pPr>
            <a:r>
              <a:rPr lang="en-US" sz="15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/* Apply animation */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19100" y="2771775"/>
            <a:ext cx="411937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0000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.loader</a:t>
            </a:r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{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19100" y="3038475"/>
            <a:ext cx="4119372" cy="266700"/>
          </a:xfrm>
          <a:prstGeom prst="rect">
            <a:avLst/>
          </a:prstGeom>
          <a:noFill/>
          <a:ln/>
        </p:spPr>
        <p:txBody>
          <a:bodyPr wrap="square" lIns="19050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border: 6px solid #555;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19100" y="3305175"/>
            <a:ext cx="4119372" cy="266700"/>
          </a:xfrm>
          <a:prstGeom prst="rect">
            <a:avLst/>
          </a:prstGeom>
          <a:noFill/>
          <a:ln/>
        </p:spPr>
        <p:txBody>
          <a:bodyPr wrap="square" lIns="19050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border-top: 6px solid #00ff99;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19100" y="3571875"/>
            <a:ext cx="4119372" cy="266700"/>
          </a:xfrm>
          <a:prstGeom prst="rect">
            <a:avLst/>
          </a:prstGeom>
          <a:noFill/>
          <a:ln/>
        </p:spPr>
        <p:txBody>
          <a:bodyPr wrap="square" lIns="19050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animation: rotate 1s linear infinite;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19100" y="3838575"/>
            <a:ext cx="411937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}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648200" y="828675"/>
            <a:ext cx="41970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0000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It Works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4648200" y="1095375"/>
            <a:ext cx="41148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100"/>
              </a:lnSpc>
              <a:buSzPct val="100000"/>
              <a:buChar char="•"/>
            </a:pPr>
            <a:r>
              <a:rPr lang="en-US" sz="8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pPr algn="l"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pPr algn="l" indent="0" marL="0">
              <a:lnSpc>
                <a:spcPts val="2100"/>
              </a:lnSpc>
              <a:buNone/>
            </a:pPr>
            <a:r>
              <a:rPr lang="en-US" sz="105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Circular border:</a:t>
            </a:r>
            <a:pPr algn="l" indent="0" marL="0">
              <a:lnSpc>
                <a:spcPts val="2100"/>
              </a:lnSpc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Creates ring shape with border-radius</a:t>
            </a:r>
            <a:endParaRPr lang="en-US" sz="1350" dirty="0"/>
          </a:p>
          <a:p>
            <a:pPr algn="l" marL="342900" indent="-342900">
              <a:lnSpc>
                <a:spcPts val="2100"/>
              </a:lnSpc>
              <a:buSzPct val="100000"/>
              <a:buChar char="•"/>
            </a:pPr>
            <a:r>
              <a:rPr lang="en-US" sz="8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pPr algn="l"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pPr algn="l" indent="0" marL="0">
              <a:lnSpc>
                <a:spcPts val="2100"/>
              </a:lnSpc>
              <a:buNone/>
            </a:pPr>
            <a:r>
              <a:rPr lang="en-US" sz="105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Colored segment:</a:t>
            </a:r>
            <a:pPr algn="l" indent="0" marL="0">
              <a:lnSpc>
                <a:spcPts val="2100"/>
              </a:lnSpc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Top border in different color</a:t>
            </a:r>
            <a:endParaRPr lang="en-US" sz="1350" dirty="0"/>
          </a:p>
          <a:p>
            <a:pPr algn="l" marL="342900" indent="-342900">
              <a:lnSpc>
                <a:spcPts val="2100"/>
              </a:lnSpc>
              <a:buSzPct val="100000"/>
              <a:buChar char="•"/>
            </a:pPr>
            <a:r>
              <a:rPr lang="en-US" sz="8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pPr algn="l"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pPr algn="l" indent="0" marL="0">
              <a:lnSpc>
                <a:spcPts val="2100"/>
              </a:lnSpc>
              <a:buNone/>
            </a:pPr>
            <a:r>
              <a:rPr lang="en-US" sz="105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rotate(360deg):</a:t>
            </a:r>
            <a:pPr algn="l" indent="0" marL="0">
              <a:lnSpc>
                <a:spcPts val="2100"/>
              </a:lnSpc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Complete rotation</a:t>
            </a:r>
            <a:endParaRPr lang="en-US" sz="1350" dirty="0"/>
          </a:p>
          <a:p>
            <a:pPr algn="l" marL="342900" indent="-342900">
              <a:lnSpc>
                <a:spcPts val="2100"/>
              </a:lnSpc>
              <a:buSzPct val="100000"/>
              <a:buChar char="•"/>
            </a:pPr>
            <a:r>
              <a:rPr lang="en-US" sz="8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pPr algn="l"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pPr algn="l" indent="0" marL="0">
              <a:lnSpc>
                <a:spcPts val="2100"/>
              </a:lnSpc>
              <a:buNone/>
            </a:pPr>
            <a:r>
              <a:rPr lang="en-US" sz="105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linear timing:</a:t>
            </a:r>
            <a:pPr algn="l" indent="0" marL="0">
              <a:lnSpc>
                <a:spcPts val="2100"/>
              </a:lnSpc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Constant rotation speed</a:t>
            </a:r>
            <a:endParaRPr lang="en-US" sz="1350" dirty="0"/>
          </a:p>
        </p:txBody>
      </p:sp>
      <p:sp>
        <p:nvSpPr>
          <p:cNvPr id="18" name="Text 16"/>
          <p:cNvSpPr/>
          <p:nvPr/>
        </p:nvSpPr>
        <p:spPr>
          <a:xfrm>
            <a:off x="381000" y="4333875"/>
            <a:ext cx="8382000" cy="533400"/>
          </a:xfrm>
          <a:prstGeom prst="roundRect">
            <a:avLst>
              <a:gd name="adj" fmla="val 10714"/>
            </a:avLst>
          </a:prstGeom>
          <a:solidFill>
            <a:srgbClr val="00004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552450" y="4505325"/>
            <a:ext cx="819988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Perfect for indicating background processes or content loading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85750" y="833586"/>
            <a:ext cx="4381691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0000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Takeaways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81000" y="1557486"/>
            <a:ext cx="8382000" cy="1276350"/>
          </a:xfrm>
          <a:prstGeom prst="roundRect">
            <a:avLst>
              <a:gd name="adj" fmla="val 5970"/>
            </a:avLst>
          </a:prstGeom>
          <a:solidFill>
            <a:srgbClr val="F0F0F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571500" y="1747986"/>
            <a:ext cx="816102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400"/>
              </a:lnSpc>
              <a:spcAft>
                <a:spcPts val="900"/>
              </a:spcAft>
              <a:buNone/>
            </a:pPr>
            <a:r>
              <a:rPr lang="en-US" sz="1800" b="1" dirty="0">
                <a:solidFill>
                  <a:srgbClr val="0000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Animation Properties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571500" y="2205186"/>
            <a:ext cx="2513127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450"/>
              </a:spcAft>
              <a:buNone/>
            </a:pPr>
            <a:r>
              <a:rPr lang="en-US" sz="105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Transitions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571500" y="2452836"/>
            <a:ext cx="2513127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duration, timing, property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340150" y="2205186"/>
            <a:ext cx="2513127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450"/>
              </a:spcAft>
              <a:buNone/>
            </a:pPr>
            <a:r>
              <a:rPr lang="en-US" sz="105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@keyframes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3340150" y="2452836"/>
            <a:ext cx="2513127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name, duration, iteration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108799" y="2205186"/>
            <a:ext cx="2513127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450"/>
              </a:spcAft>
              <a:buNone/>
            </a:pPr>
            <a:r>
              <a:rPr lang="en-US" sz="105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6108799" y="2452836"/>
            <a:ext cx="2513127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translate, rotate, scale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381000" y="3024336"/>
            <a:ext cx="4038600" cy="1428452"/>
          </a:xfrm>
          <a:prstGeom prst="roundRect">
            <a:avLst>
              <a:gd name="adj" fmla="val 5334"/>
            </a:avLst>
          </a:prstGeom>
          <a:solidFill>
            <a:srgbClr val="00004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552450" y="3195786"/>
            <a:ext cx="376961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Best Practices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552450" y="3557736"/>
            <a:ext cx="3695700" cy="7236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1400"/>
              </a:lnSpc>
              <a:spcAft>
                <a:spcPts val="450"/>
              </a:spcAft>
              <a:buSzPct val="100000"/>
              <a:buChar char="•"/>
            </a:pPr>
            <a:pPr algn="l" indent="0" marL="0">
              <a:lnSpc>
                <a:spcPts val="1400"/>
              </a:lnSpc>
              <a:spcAft>
                <a:spcPts val="450"/>
              </a:spcAft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Keep animations subtle</a:t>
            </a:r>
            <a:endParaRPr lang="en-US" sz="900" dirty="0"/>
          </a:p>
          <a:p>
            <a:pPr algn="l" marL="342900" indent="-342900">
              <a:lnSpc>
                <a:spcPts val="1400"/>
              </a:lnSpc>
              <a:spcAft>
                <a:spcPts val="450"/>
              </a:spcAft>
              <a:buSzPct val="100000"/>
              <a:buChar char="•"/>
            </a:pPr>
            <a:pPr algn="l" indent="0" marL="0">
              <a:lnSpc>
                <a:spcPts val="1400"/>
              </a:lnSpc>
              <a:spcAft>
                <a:spcPts val="450"/>
              </a:spcAft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Use hardware acceleration</a:t>
            </a:r>
            <a:endParaRPr lang="en-US" sz="900" dirty="0"/>
          </a:p>
          <a:p>
            <a:pPr algn="l" marL="342900" indent="-342900">
              <a:lnSpc>
                <a:spcPts val="1400"/>
              </a:lnSpc>
              <a:spcAft>
                <a:spcPts val="450"/>
              </a:spcAft>
              <a:buSzPct val="100000"/>
              <a:buChar char="•"/>
            </a:pPr>
            <a:pPr algn="l" indent="0" marL="0">
              <a:lnSpc>
                <a:spcPts val="1400"/>
              </a:lnSpc>
              <a:spcAft>
                <a:spcPts val="450"/>
              </a:spcAft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Consider accessibility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724400" y="3024336"/>
            <a:ext cx="4038600" cy="1428452"/>
          </a:xfrm>
          <a:prstGeom prst="roundRect">
            <a:avLst>
              <a:gd name="adj" fmla="val 5334"/>
            </a:avLst>
          </a:prstGeom>
          <a:solidFill>
            <a:srgbClr val="00004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4895850" y="3195786"/>
            <a:ext cx="376961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 Use Cases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4895850" y="3557736"/>
            <a:ext cx="3695700" cy="7236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1400"/>
              </a:lnSpc>
              <a:spcAft>
                <a:spcPts val="450"/>
              </a:spcAft>
              <a:buSzPct val="100000"/>
              <a:buChar char="•"/>
            </a:pPr>
            <a:pPr algn="l" indent="0" marL="0">
              <a:lnSpc>
                <a:spcPts val="1400"/>
              </a:lnSpc>
              <a:spcAft>
                <a:spcPts val="450"/>
              </a:spcAft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Interactive buttons</a:t>
            </a:r>
            <a:endParaRPr lang="en-US" sz="900" dirty="0"/>
          </a:p>
          <a:p>
            <a:pPr algn="l" marL="342900" indent="-342900">
              <a:lnSpc>
                <a:spcPts val="1400"/>
              </a:lnSpc>
              <a:spcAft>
                <a:spcPts val="450"/>
              </a:spcAft>
              <a:buSzPct val="100000"/>
              <a:buChar char="•"/>
            </a:pPr>
            <a:pPr algn="l" indent="0" marL="0">
              <a:lnSpc>
                <a:spcPts val="1400"/>
              </a:lnSpc>
              <a:spcAft>
                <a:spcPts val="450"/>
              </a:spcAft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Loading indicators</a:t>
            </a:r>
            <a:endParaRPr lang="en-US" sz="900" dirty="0"/>
          </a:p>
          <a:p>
            <a:pPr algn="l" marL="342900" indent="-342900">
              <a:lnSpc>
                <a:spcPts val="1400"/>
              </a:lnSpc>
              <a:spcAft>
                <a:spcPts val="450"/>
              </a:spcAft>
              <a:buSzPct val="100000"/>
              <a:buChar char="•"/>
            </a:pPr>
            <a:pPr algn="l" indent="0" marL="0">
              <a:lnSpc>
                <a:spcPts val="1400"/>
              </a:lnSpc>
              <a:spcAft>
                <a:spcPts val="450"/>
              </a:spcAft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Attention effects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CSS Animations - Educational Guide</dc:title>
  <dc:subject>PptxGenJS Presentation</dc:subject>
  <dc:creator>MCAST - Web Development Course</dc:creator>
  <cp:lastModifiedBy>MCAST - Web Development Course</cp:lastModifiedBy>
  <cp:revision>1</cp:revision>
  <dcterms:created xsi:type="dcterms:W3CDTF">2025-11-19T10:19:24Z</dcterms:created>
  <dcterms:modified xsi:type="dcterms:W3CDTF">2025-11-19T10:19:24Z</dcterms:modified>
</cp:coreProperties>
</file>